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7" r:id="rId8"/>
    <p:sldId id="266" r:id="rId9"/>
    <p:sldId id="263" r:id="rId10"/>
    <p:sldId id="264" r:id="rId11"/>
    <p:sldId id="265" r:id="rId12"/>
    <p:sldId id="268" r:id="rId13"/>
    <p:sldId id="260" r:id="rId14"/>
    <p:sldId id="261" r:id="rId15"/>
    <p:sldId id="262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4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n\AppData\Local\Microsoft\Windows\Temporary Internet Files\Content.IE5\6TX9DQHJ\MPj03829700000[1].jpg"/>
          <p:cNvPicPr>
            <a:picLocks noChangeAspect="1" noChangeArrowheads="1"/>
          </p:cNvPicPr>
          <p:nvPr userDrawn="1"/>
        </p:nvPicPr>
        <p:blipFill>
          <a:blip r:embed="rId2" cstate="print"/>
          <a:srcRect l="20000" t="11905" r="6666" b="13095"/>
          <a:stretch>
            <a:fillRect/>
          </a:stretch>
        </p:blipFill>
        <p:spPr bwMode="auto">
          <a:xfrm>
            <a:off x="304800" y="304800"/>
            <a:ext cx="3352800" cy="480060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19600" y="609601"/>
            <a:ext cx="4038600" cy="29908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9600" y="3810000"/>
            <a:ext cx="40386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Nan\AppData\Local\Microsoft\Windows\Temporary Internet Files\Content.IE5\6TX9DQHJ\MPj03829700000[1].jpg"/>
          <p:cNvPicPr>
            <a:picLocks noChangeAspect="1" noChangeArrowheads="1"/>
          </p:cNvPicPr>
          <p:nvPr userDrawn="1"/>
        </p:nvPicPr>
        <p:blipFill>
          <a:blip r:embed="rId2" cstate="print"/>
          <a:srcRect l="36076" t="22247" r="8924" b="25372"/>
          <a:stretch>
            <a:fillRect/>
          </a:stretch>
        </p:blipFill>
        <p:spPr bwMode="auto">
          <a:xfrm>
            <a:off x="7467600" y="4648200"/>
            <a:ext cx="1524000" cy="203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Nan\AppData\Local\Microsoft\Windows\Temporary Internet Files\Content.IE5\6TX9DQHJ\MPj03829700000[1].jpg"/>
          <p:cNvPicPr>
            <a:picLocks noChangeAspect="1" noChangeArrowheads="1"/>
          </p:cNvPicPr>
          <p:nvPr userDrawn="1"/>
        </p:nvPicPr>
        <p:blipFill>
          <a:blip r:embed="rId2" cstate="print"/>
          <a:srcRect l="36076" t="22247" r="8924" b="25372"/>
          <a:stretch>
            <a:fillRect/>
          </a:stretch>
        </p:blipFill>
        <p:spPr bwMode="auto">
          <a:xfrm>
            <a:off x="7467600" y="4648200"/>
            <a:ext cx="1524000" cy="203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C:\Users\Nan\AppData\Local\Microsoft\Windows\Temporary Internet Files\Content.IE5\6TX9DQHJ\MPj03829700000[1].jpg"/>
          <p:cNvPicPr>
            <a:picLocks noChangeAspect="1" noChangeArrowheads="1"/>
          </p:cNvPicPr>
          <p:nvPr userDrawn="1"/>
        </p:nvPicPr>
        <p:blipFill>
          <a:blip r:embed="rId2" cstate="print"/>
          <a:srcRect l="36076" t="22247" r="8924" b="25372"/>
          <a:stretch>
            <a:fillRect/>
          </a:stretch>
        </p:blipFill>
        <p:spPr bwMode="auto">
          <a:xfrm>
            <a:off x="7467600" y="4648200"/>
            <a:ext cx="1524000" cy="203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C:\Users\Nan\AppData\Local\Microsoft\Windows\Temporary Internet Files\Content.IE5\6TX9DQHJ\MPj03829700000[1].jpg"/>
          <p:cNvPicPr>
            <a:picLocks noChangeAspect="1" noChangeArrowheads="1"/>
          </p:cNvPicPr>
          <p:nvPr userDrawn="1"/>
        </p:nvPicPr>
        <p:blipFill>
          <a:blip r:embed="rId2" cstate="print"/>
          <a:srcRect l="36076" t="22247" r="8924" b="25372"/>
          <a:stretch>
            <a:fillRect/>
          </a:stretch>
        </p:blipFill>
        <p:spPr bwMode="auto">
          <a:xfrm>
            <a:off x="7467600" y="4648200"/>
            <a:ext cx="1524000" cy="203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2" descr="C:\Users\Nan\AppData\Local\Microsoft\Windows\Temporary Internet Files\Content.IE5\6TX9DQHJ\MPj03829700000[1].jpg"/>
          <p:cNvPicPr>
            <a:picLocks noChangeAspect="1" noChangeArrowheads="1"/>
          </p:cNvPicPr>
          <p:nvPr userDrawn="1"/>
        </p:nvPicPr>
        <p:blipFill>
          <a:blip r:embed="rId2" cstate="print"/>
          <a:srcRect l="36076" t="22247" r="8924" b="25372"/>
          <a:stretch>
            <a:fillRect/>
          </a:stretch>
        </p:blipFill>
        <p:spPr bwMode="auto">
          <a:xfrm>
            <a:off x="7467600" y="4648200"/>
            <a:ext cx="1524000" cy="203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Nan\AppData\Local\Microsoft\Windows\Temporary Internet Files\Content.IE5\6TX9DQHJ\MPj03829700000[1].jpg"/>
          <p:cNvPicPr>
            <a:picLocks noChangeAspect="1" noChangeArrowheads="1"/>
          </p:cNvPicPr>
          <p:nvPr userDrawn="1"/>
        </p:nvPicPr>
        <p:blipFill>
          <a:blip r:embed="rId2" cstate="print"/>
          <a:srcRect l="36076" t="22247" r="8924" b="25372"/>
          <a:stretch>
            <a:fillRect/>
          </a:stretch>
        </p:blipFill>
        <p:spPr bwMode="auto">
          <a:xfrm>
            <a:off x="7467600" y="4648200"/>
            <a:ext cx="1524000" cy="203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AABB-3096-41B3-9DA4-2EC8DABAFDCC}" type="datetimeFigureOut">
              <a:rPr lang="en-US" smtClean="0"/>
              <a:pPr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D4065-29C8-475D-8118-CA9D7BD6714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Nan\AppData\Local\Microsoft\Windows\Temporary Internet Files\Content.IE5\6TX9DQHJ\MPj03829700000[1].jpg"/>
          <p:cNvPicPr>
            <a:picLocks noChangeAspect="1" noChangeArrowheads="1"/>
          </p:cNvPicPr>
          <p:nvPr/>
        </p:nvPicPr>
        <p:blipFill>
          <a:blip r:embed="rId13" cstate="print"/>
          <a:srcRect l="36076" t="22247" r="8924" b="25372"/>
          <a:stretch>
            <a:fillRect/>
          </a:stretch>
        </p:blipFill>
        <p:spPr bwMode="auto">
          <a:xfrm>
            <a:off x="7467600" y="4648200"/>
            <a:ext cx="1524000" cy="2032000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perspectiveLeft"/>
            <a:lightRig rig="threePt" dir="t"/>
          </a:scene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engage.education.alberta.ca/inspiring-action/become-involved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AISI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23,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Art Paraphrasing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repeat what your partner said</a:t>
            </a:r>
          </a:p>
          <a:p>
            <a:r>
              <a:rPr lang="en-US" dirty="0" smtClean="0"/>
              <a:t>Avoid, “so what you are saying is…”</a:t>
            </a:r>
          </a:p>
          <a:p>
            <a:r>
              <a:rPr lang="en-US" u="sng" dirty="0" smtClean="0">
                <a:solidFill>
                  <a:srgbClr val="00B050"/>
                </a:solidFill>
              </a:rPr>
              <a:t>Summarize</a:t>
            </a:r>
            <a:r>
              <a:rPr lang="en-US" dirty="0" smtClean="0"/>
              <a:t> your partner’s thoughts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your partner; </a:t>
            </a:r>
            <a:r>
              <a:rPr lang="en-US" dirty="0" smtClean="0">
                <a:solidFill>
                  <a:srgbClr val="00B050"/>
                </a:solidFill>
              </a:rPr>
              <a:t>find another pair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What did you notice about your </a:t>
            </a:r>
            <a:r>
              <a:rPr lang="en-US" dirty="0" smtClean="0"/>
              <a:t>partners’ </a:t>
            </a:r>
            <a:r>
              <a:rPr lang="en-US" dirty="0" smtClean="0"/>
              <a:t>reaction to your </a:t>
            </a:r>
            <a:r>
              <a:rPr lang="en-US" dirty="0" smtClean="0"/>
              <a:t>paraphrases?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Friends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dirty="0" smtClean="0"/>
              <a:t>What </a:t>
            </a:r>
            <a:r>
              <a:rPr lang="en-US" dirty="0" smtClean="0"/>
              <a:t>have you done since our last </a:t>
            </a:r>
            <a:r>
              <a:rPr lang="en-US" dirty="0" smtClean="0"/>
              <a:t>AISI meeting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What resulted from sharing your APAR data with the staff?</a:t>
            </a:r>
          </a:p>
          <a:p>
            <a:pPr>
              <a:buNone/>
            </a:pPr>
            <a:r>
              <a:rPr lang="en-US" dirty="0" smtClean="0"/>
              <a:t>2. What </a:t>
            </a:r>
            <a:r>
              <a:rPr lang="en-US" dirty="0" smtClean="0"/>
              <a:t>is </a:t>
            </a:r>
            <a:r>
              <a:rPr lang="en-US" b="1" dirty="0" smtClean="0">
                <a:solidFill>
                  <a:srgbClr val="FF0000"/>
                </a:solidFill>
              </a:rPr>
              <a:t>one</a:t>
            </a:r>
            <a:r>
              <a:rPr lang="en-US" dirty="0" smtClean="0"/>
              <a:t> of your AISI goals between now and June?</a:t>
            </a:r>
          </a:p>
          <a:p>
            <a:pPr>
              <a:buNone/>
            </a:pPr>
            <a:r>
              <a:rPr lang="en-US" dirty="0" smtClean="0"/>
              <a:t>3. What </a:t>
            </a:r>
            <a:r>
              <a:rPr lang="en-US" dirty="0" smtClean="0"/>
              <a:t>have you </a:t>
            </a:r>
            <a:r>
              <a:rPr lang="en-US" dirty="0" smtClean="0">
                <a:solidFill>
                  <a:srgbClr val="00B050"/>
                </a:solidFill>
              </a:rPr>
              <a:t>learned</a:t>
            </a:r>
            <a:r>
              <a:rPr lang="en-US" dirty="0" smtClean="0"/>
              <a:t> since our October meeting?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N’ Notes</a:t>
            </a:r>
            <a:endParaRPr lang="en-US" dirty="0"/>
          </a:p>
        </p:txBody>
      </p:sp>
      <p:pic>
        <p:nvPicPr>
          <p:cNvPr id="1026" name="Picture 2" descr="D:\Documents and Settings\lsteele\Local Settings\Temporary Internet Files\Content.IE5\RU4DBHP4\MC90044203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905000"/>
            <a:ext cx="2782888" cy="3174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– 15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D:\Documents and Settings\lsteele\Local Settings\Temporary Internet Files\Content.IE5\6E6NGDHK\MC90036347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752600"/>
            <a:ext cx="3805885" cy="3784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Discussion paper</a:t>
            </a:r>
          </a:p>
          <a:p>
            <a:r>
              <a:rPr lang="en-US" dirty="0" smtClean="0"/>
              <a:t>Describes how we might make changes that will achieve our preferred future for education in AB</a:t>
            </a:r>
          </a:p>
          <a:p>
            <a:r>
              <a:rPr lang="en-US" dirty="0" smtClean="0">
                <a:hlinkClick r:id="rId2"/>
              </a:rPr>
              <a:t>http://engage.education.alberta.ca/inspiring-action/become-involved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lsteele\Local Settings\Temporary Internet Files\Content.IE5\7WGBR38Y\MC9001276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685800"/>
            <a:ext cx="4671588" cy="377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Ponder…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Grab a coffee and think about: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When you shared your APAR data with your staff, </a:t>
            </a:r>
            <a:r>
              <a:rPr lang="en-US" dirty="0" smtClean="0">
                <a:solidFill>
                  <a:srgbClr val="00B050"/>
                </a:solidFill>
              </a:rPr>
              <a:t>what questions emerged</a:t>
            </a:r>
            <a:r>
              <a:rPr lang="en-US" dirty="0" smtClean="0"/>
              <a:t>? </a:t>
            </a:r>
          </a:p>
          <a:p>
            <a:endParaRPr lang="en-US" dirty="0" smtClean="0"/>
          </a:p>
          <a:p>
            <a:r>
              <a:rPr lang="en-US" dirty="0" smtClean="0"/>
              <a:t>If you’d prefer to have this conversation online with our group, click on the             </a:t>
            </a:r>
            <a:r>
              <a:rPr lang="en-US" u="sng" dirty="0" err="1" smtClean="0">
                <a:solidFill>
                  <a:srgbClr val="0070C0"/>
                </a:solidFill>
              </a:rPr>
              <a:t>Chatzy</a:t>
            </a:r>
            <a:r>
              <a:rPr lang="en-US" dirty="0" smtClean="0"/>
              <a:t> link on the wiki.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Essential Questions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will education be different tomorrow because of our learning today?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will you contextualize and mobilize what you learn?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will you participate as a skillful group member to increase team effectiveness?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13300"/>
            <a:ext cx="6019800" cy="4478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Essential </a:t>
            </a:r>
            <a:r>
              <a:rPr lang="en-US" dirty="0" smtClean="0">
                <a:solidFill>
                  <a:srgbClr val="00B050"/>
                </a:solidFill>
              </a:rPr>
              <a:t>Questions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Saskatchewan so happy?</a:t>
            </a:r>
          </a:p>
          <a:p>
            <a:r>
              <a:rPr lang="en-US" dirty="0" smtClean="0"/>
              <a:t>Who is going to win the Grey Cup?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nom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505842" y="1028965"/>
            <a:ext cx="6034617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IMG_00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588955" y="1306645"/>
            <a:ext cx="5576359" cy="418226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IMG_00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745709" y="1286250"/>
            <a:ext cx="5332518" cy="399938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Chat Pack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2 cards from the envelope on your table</a:t>
            </a:r>
          </a:p>
          <a:p>
            <a:r>
              <a:rPr lang="en-US" dirty="0" smtClean="0"/>
              <a:t>Make eye contact with someone across the room</a:t>
            </a:r>
          </a:p>
          <a:p>
            <a:r>
              <a:rPr lang="en-US" dirty="0" smtClean="0"/>
              <a:t>A/B</a:t>
            </a:r>
          </a:p>
          <a:p>
            <a:pPr lvl="1"/>
            <a:r>
              <a:rPr lang="en-US" dirty="0" smtClean="0"/>
              <a:t>A reads one of their cards and answers</a:t>
            </a:r>
          </a:p>
          <a:p>
            <a:pPr lvl="1"/>
            <a:r>
              <a:rPr lang="en-US" dirty="0" smtClean="0"/>
              <a:t>B paraphrases</a:t>
            </a:r>
          </a:p>
          <a:p>
            <a:pPr lvl="1"/>
            <a:r>
              <a:rPr lang="en-US" dirty="0" smtClean="0"/>
              <a:t>Switch &amp; repeat until all cards complete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P03000383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Props1.xml><?xml version="1.0" encoding="utf-8"?>
<ds:datastoreItem xmlns:ds="http://schemas.openxmlformats.org/officeDocument/2006/customXml" ds:itemID="{6475C55A-C6E4-4EDF-BBB2-5C6C54A8242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EDBF3F0-4485-4BF0-B10F-5159DD43C7F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0CE046-335E-436D-B6E3-58B13FC463EB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TP030003832</Template>
  <TotalTime>307</TotalTime>
  <Words>272</Words>
  <Application>Microsoft Office PowerPoint</Application>
  <PresentationFormat>On-screen Show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TP030003832</vt:lpstr>
      <vt:lpstr>AISI</vt:lpstr>
      <vt:lpstr>Points to Ponder…</vt:lpstr>
      <vt:lpstr>Essential Questions</vt:lpstr>
      <vt:lpstr>Debrief</vt:lpstr>
      <vt:lpstr>Essential Questions cont.</vt:lpstr>
      <vt:lpstr>Slide 6</vt:lpstr>
      <vt:lpstr>Slide 7</vt:lpstr>
      <vt:lpstr>Slide 8</vt:lpstr>
      <vt:lpstr>Chat Pack</vt:lpstr>
      <vt:lpstr> The Art Paraphrasing</vt:lpstr>
      <vt:lpstr>Debrief</vt:lpstr>
      <vt:lpstr>Critical Friends Discussion</vt:lpstr>
      <vt:lpstr>News N’ Notes</vt:lpstr>
      <vt:lpstr>Break – 15 minutes</vt:lpstr>
      <vt:lpstr>Inspiring Action</vt:lpstr>
      <vt:lpstr>Slide 16</vt:lpstr>
    </vt:vector>
  </TitlesOfParts>
  <Company>Chinook's Edge School Division #73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AISI</dc:title>
  <dc:subject/>
  <dc:creator>Technology Services</dc:creator>
  <cp:keywords/>
  <dc:description/>
  <cp:lastModifiedBy>Technology Services</cp:lastModifiedBy>
  <cp:revision>41</cp:revision>
  <dcterms:created xsi:type="dcterms:W3CDTF">2010-11-17T16:05:50Z</dcterms:created>
  <dcterms:modified xsi:type="dcterms:W3CDTF">2010-11-22T20:08:56Z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TC300038329990</vt:lpwstr>
  </property>
</Properties>
</file>